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ea4f09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ea4f09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ea4f094e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ea4f094e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ea4f094e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ea4f094e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ea4f094e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ea4f094e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ea4f094e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3ea4f094e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ea4f094e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ea4f094e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ea4f094e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ea4f094e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3ea4f094e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3ea4f094e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ea4f094e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ea4f094e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ea4f094e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ea4f094e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ea75338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ea75338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ea4f094e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ea4f094e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ea4f094e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ea4f094e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ea4f094e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ea4f094e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ea75338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ea75338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ea75338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ea75338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3ea75338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3ea75338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ea75338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ea75338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ea75338f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ea75338f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ea75338f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ea75338f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ea75338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ea75338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loud.google.com/learn/artificial-intelligence-vs-machine-learning"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Tarea 1</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Ejemplos </a:t>
            </a:r>
            <a:r>
              <a:rPr lang="es"/>
              <a:t>Prácticos</a:t>
            </a:r>
            <a:r>
              <a:rPr lang="es"/>
              <a:t> de los Paradigmas Elegidos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TA(</a:t>
            </a:r>
            <a:r>
              <a:rPr lang="es"/>
              <a:t>Traducción</a:t>
            </a:r>
            <a:r>
              <a:rPr lang="es"/>
              <a:t> Automata)</a:t>
            </a:r>
            <a:endParaRPr/>
          </a:p>
        </p:txBody>
      </p:sp>
      <p:sp>
        <p:nvSpPr>
          <p:cNvPr id="186" name="Google Shape;186;p22"/>
          <p:cNvSpPr txBox="1"/>
          <p:nvPr>
            <p:ph idx="1" type="body"/>
          </p:nvPr>
        </p:nvSpPr>
        <p:spPr>
          <a:xfrm>
            <a:off x="632525" y="1980950"/>
            <a:ext cx="3753000" cy="24648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s"/>
              <a:t>La traducción mediante IA (Inteligencia Artificial) conocida como TA (Traducción Autómata), La TA se basa en diferentes técnicas llamadas embeddings.</a:t>
            </a:r>
            <a:endParaRPr/>
          </a:p>
          <a:p>
            <a:pPr indent="0" lvl="0" marL="0" rtl="0" algn="just">
              <a:spcBef>
                <a:spcPts val="1200"/>
              </a:spcBef>
              <a:spcAft>
                <a:spcPts val="0"/>
              </a:spcAft>
              <a:buNone/>
            </a:pPr>
            <a:r>
              <a:rPr lang="es"/>
              <a:t>Los embeddings de palabras son representaciones numéricas de palabras en un espacio vectorial, lo que permite capturar su significado y relaciones semánticas. Existen varias técnicas para generar estos embeddings, entre las más importantes están Word2Vec, GloVe y BERT.</a:t>
            </a:r>
            <a:endParaRPr/>
          </a:p>
          <a:p>
            <a:pPr indent="0" lvl="0" marL="0" rtl="0" algn="l">
              <a:spcBef>
                <a:spcPts val="1200"/>
              </a:spcBef>
              <a:spcAft>
                <a:spcPts val="1200"/>
              </a:spcAft>
              <a:buNone/>
            </a:pPr>
            <a:r>
              <a:t/>
            </a:r>
            <a:endParaRPr/>
          </a:p>
        </p:txBody>
      </p:sp>
      <p:pic>
        <p:nvPicPr>
          <p:cNvPr id="187" name="Google Shape;187;p22"/>
          <p:cNvPicPr preferRelativeResize="0"/>
          <p:nvPr/>
        </p:nvPicPr>
        <p:blipFill>
          <a:blip r:embed="rId3">
            <a:alphaModFix/>
          </a:blip>
          <a:stretch>
            <a:fillRect/>
          </a:stretch>
        </p:blipFill>
        <p:spPr>
          <a:xfrm>
            <a:off x="4572000" y="1651150"/>
            <a:ext cx="4267050" cy="24002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1200"/>
              </a:spcBef>
              <a:spcAft>
                <a:spcPts val="0"/>
              </a:spcAft>
              <a:buNone/>
            </a:pPr>
            <a:r>
              <a:rPr lang="es"/>
              <a:t>BERT (Bidirectional Encoder Representations from Transformers, Devlin et al., 2018)</a:t>
            </a:r>
            <a:endParaRPr/>
          </a:p>
          <a:p>
            <a:pPr indent="0" lvl="0" marL="0" rtl="0" algn="l">
              <a:spcBef>
                <a:spcPts val="1200"/>
              </a:spcBef>
              <a:spcAft>
                <a:spcPts val="0"/>
              </a:spcAft>
              <a:buNone/>
            </a:pPr>
            <a:r>
              <a:t/>
            </a:r>
            <a:endParaRPr/>
          </a:p>
        </p:txBody>
      </p:sp>
      <p:sp>
        <p:nvSpPr>
          <p:cNvPr id="193" name="Google Shape;193;p23"/>
          <p:cNvSpPr txBox="1"/>
          <p:nvPr>
            <p:ph idx="1" type="body"/>
          </p:nvPr>
        </p:nvSpPr>
        <p:spPr>
          <a:xfrm>
            <a:off x="819150" y="2138875"/>
            <a:ext cx="3537600" cy="22998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None/>
            </a:pPr>
            <a:r>
              <a:rPr lang="es"/>
              <a:t>BERT es un modelo basado en Transformers (Los Transformers son una arquitectura de redes neuronales introducida en el artículo "Attention is All You Need" (Vaswani et al., 2017). Se han convertido en la base de modelos avanzados como BERT, GPT, T5 y RoBERTa.) que genera embeddings dinámicos, es decir, una palabra puede tener diferentes representaciones según el contexto.</a:t>
            </a:r>
            <a:endParaRPr/>
          </a:p>
          <a:p>
            <a:pPr indent="0" lvl="0" marL="0" rtl="0" algn="l">
              <a:spcBef>
                <a:spcPts val="1200"/>
              </a:spcBef>
              <a:spcAft>
                <a:spcPts val="1200"/>
              </a:spcAft>
              <a:buNone/>
            </a:pPr>
            <a:r>
              <a:t/>
            </a:r>
            <a:endParaRPr/>
          </a:p>
        </p:txBody>
      </p:sp>
      <p:pic>
        <p:nvPicPr>
          <p:cNvPr id="194" name="Google Shape;194;p23"/>
          <p:cNvPicPr preferRelativeResize="0"/>
          <p:nvPr/>
        </p:nvPicPr>
        <p:blipFill>
          <a:blip r:embed="rId3">
            <a:alphaModFix/>
          </a:blip>
          <a:stretch>
            <a:fillRect/>
          </a:stretch>
        </p:blipFill>
        <p:spPr>
          <a:xfrm>
            <a:off x="4308175" y="2181950"/>
            <a:ext cx="4482449" cy="19856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332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400"/>
              <a:t> Enfoque conexionista en traducción automática</a:t>
            </a:r>
            <a:endParaRPr sz="4200"/>
          </a:p>
        </p:txBody>
      </p:sp>
      <p:sp>
        <p:nvSpPr>
          <p:cNvPr id="200" name="Google Shape;200;p24"/>
          <p:cNvSpPr txBox="1"/>
          <p:nvPr>
            <p:ph idx="1" type="body"/>
          </p:nvPr>
        </p:nvSpPr>
        <p:spPr>
          <a:xfrm>
            <a:off x="272750" y="998750"/>
            <a:ext cx="8594100" cy="38712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1200"/>
              </a:spcBef>
              <a:spcAft>
                <a:spcPts val="0"/>
              </a:spcAft>
              <a:buNone/>
            </a:pPr>
            <a:r>
              <a:rPr b="1" lang="es" sz="4983">
                <a:solidFill>
                  <a:srgbClr val="000000"/>
                </a:solidFill>
                <a:latin typeface="Nunito"/>
                <a:ea typeface="Nunito"/>
                <a:cs typeface="Nunito"/>
                <a:sym typeface="Nunito"/>
              </a:rPr>
              <a:t>Entrenamiento con Grandes Corpus de Texto</a:t>
            </a:r>
            <a:endParaRPr b="1" sz="4983">
              <a:solidFill>
                <a:srgbClr val="000000"/>
              </a:solidFill>
              <a:latin typeface="Nunito"/>
              <a:ea typeface="Nunito"/>
              <a:cs typeface="Nunito"/>
              <a:sym typeface="Nunito"/>
            </a:endParaRPr>
          </a:p>
          <a:p>
            <a:pPr indent="-307714" lvl="0" marL="457200" rtl="0" algn="just">
              <a:spcBef>
                <a:spcPts val="1200"/>
              </a:spcBef>
              <a:spcAft>
                <a:spcPts val="0"/>
              </a:spcAft>
              <a:buClr>
                <a:srgbClr val="000000"/>
              </a:buClr>
              <a:buSzPct val="100000"/>
              <a:buFont typeface="Nunito"/>
              <a:buChar char="●"/>
            </a:pPr>
            <a:r>
              <a:rPr lang="es" sz="4983">
                <a:solidFill>
                  <a:srgbClr val="000000"/>
                </a:solidFill>
                <a:latin typeface="Nunito"/>
                <a:ea typeface="Nunito"/>
                <a:cs typeface="Nunito"/>
                <a:sym typeface="Nunito"/>
              </a:rPr>
              <a:t>Se alimentan las redes neuronales con millones de frases paralelas en distintos idiomas.</a:t>
            </a:r>
            <a:endParaRPr sz="4983">
              <a:solidFill>
                <a:srgbClr val="000000"/>
              </a:solidFill>
              <a:latin typeface="Nunito"/>
              <a:ea typeface="Nunito"/>
              <a:cs typeface="Nunito"/>
              <a:sym typeface="Nunito"/>
            </a:endParaRPr>
          </a:p>
          <a:p>
            <a:pPr indent="-307714" lvl="0" marL="457200" rtl="0" algn="just">
              <a:spcBef>
                <a:spcPts val="0"/>
              </a:spcBef>
              <a:spcAft>
                <a:spcPts val="0"/>
              </a:spcAft>
              <a:buClr>
                <a:srgbClr val="000000"/>
              </a:buClr>
              <a:buSzPct val="100000"/>
              <a:buFont typeface="Nunito"/>
              <a:buChar char="●"/>
            </a:pPr>
            <a:r>
              <a:rPr lang="es" sz="4983">
                <a:solidFill>
                  <a:srgbClr val="000000"/>
                </a:solidFill>
                <a:latin typeface="Nunito"/>
                <a:ea typeface="Nunito"/>
                <a:cs typeface="Nunito"/>
                <a:sym typeface="Nunito"/>
              </a:rPr>
              <a:t>Los modelos aprenden patrones lingüísticos sin reglas explícitas.</a:t>
            </a:r>
            <a:endParaRPr sz="4983">
              <a:solidFill>
                <a:srgbClr val="000000"/>
              </a:solidFill>
              <a:latin typeface="Nunito"/>
              <a:ea typeface="Nunito"/>
              <a:cs typeface="Nunito"/>
              <a:sym typeface="Nunito"/>
            </a:endParaRPr>
          </a:p>
          <a:p>
            <a:pPr indent="0" lvl="0" marL="0" rtl="0" algn="just">
              <a:spcBef>
                <a:spcPts val="1200"/>
              </a:spcBef>
              <a:spcAft>
                <a:spcPts val="0"/>
              </a:spcAft>
              <a:buNone/>
            </a:pPr>
            <a:r>
              <a:rPr b="1" lang="es" sz="4983">
                <a:solidFill>
                  <a:srgbClr val="000000"/>
                </a:solidFill>
                <a:latin typeface="Nunito"/>
                <a:ea typeface="Nunito"/>
                <a:cs typeface="Nunito"/>
                <a:sym typeface="Nunito"/>
              </a:rPr>
              <a:t>Codificación del Significado (Embeddings)</a:t>
            </a:r>
            <a:endParaRPr b="1" sz="4983">
              <a:solidFill>
                <a:srgbClr val="000000"/>
              </a:solidFill>
              <a:latin typeface="Nunito"/>
              <a:ea typeface="Nunito"/>
              <a:cs typeface="Nunito"/>
              <a:sym typeface="Nunito"/>
            </a:endParaRPr>
          </a:p>
          <a:p>
            <a:pPr indent="-307714" lvl="0" marL="457200" rtl="0" algn="just">
              <a:spcBef>
                <a:spcPts val="1200"/>
              </a:spcBef>
              <a:spcAft>
                <a:spcPts val="0"/>
              </a:spcAft>
              <a:buClr>
                <a:srgbClr val="000000"/>
              </a:buClr>
              <a:buSzPct val="100000"/>
              <a:buFont typeface="Arial"/>
              <a:buChar char="●"/>
            </a:pPr>
            <a:r>
              <a:rPr lang="es" sz="4983">
                <a:solidFill>
                  <a:srgbClr val="000000"/>
                </a:solidFill>
                <a:latin typeface="Nunito"/>
                <a:ea typeface="Nunito"/>
                <a:cs typeface="Nunito"/>
                <a:sym typeface="Nunito"/>
              </a:rPr>
              <a:t>Las palabras y frases se transforman en representaciones matemáticas llamadas </a:t>
            </a:r>
            <a:r>
              <a:rPr b="1" lang="es" sz="4983">
                <a:solidFill>
                  <a:srgbClr val="000000"/>
                </a:solidFill>
                <a:latin typeface="Nunito"/>
                <a:ea typeface="Nunito"/>
                <a:cs typeface="Nunito"/>
                <a:sym typeface="Nunito"/>
              </a:rPr>
              <a:t>vectores de embeddings</a:t>
            </a:r>
            <a:r>
              <a:rPr lang="es" sz="4983">
                <a:solidFill>
                  <a:srgbClr val="000000"/>
                </a:solidFill>
                <a:latin typeface="Nunito"/>
                <a:ea typeface="Nunito"/>
                <a:cs typeface="Nunito"/>
                <a:sym typeface="Nunito"/>
              </a:rPr>
              <a:t>.</a:t>
            </a:r>
            <a:endParaRPr sz="4983">
              <a:solidFill>
                <a:srgbClr val="000000"/>
              </a:solidFill>
              <a:latin typeface="Nunito"/>
              <a:ea typeface="Nunito"/>
              <a:cs typeface="Nunito"/>
              <a:sym typeface="Nunito"/>
            </a:endParaRPr>
          </a:p>
          <a:p>
            <a:pPr indent="-307714" lvl="0" marL="457200" rtl="0" algn="just">
              <a:spcBef>
                <a:spcPts val="0"/>
              </a:spcBef>
              <a:spcAft>
                <a:spcPts val="0"/>
              </a:spcAft>
              <a:buClr>
                <a:srgbClr val="000000"/>
              </a:buClr>
              <a:buSzPct val="100000"/>
              <a:buFont typeface="Nunito"/>
              <a:buChar char="●"/>
            </a:pPr>
            <a:r>
              <a:rPr lang="es" sz="4983">
                <a:solidFill>
                  <a:srgbClr val="000000"/>
                </a:solidFill>
                <a:latin typeface="Nunito"/>
                <a:ea typeface="Nunito"/>
                <a:cs typeface="Nunito"/>
                <a:sym typeface="Nunito"/>
              </a:rPr>
              <a:t>Esto permite capturar el significado en un espacio numérico multidimensional.</a:t>
            </a:r>
            <a:endParaRPr sz="4983">
              <a:solidFill>
                <a:srgbClr val="000000"/>
              </a:solidFill>
              <a:latin typeface="Nunito"/>
              <a:ea typeface="Nunito"/>
              <a:cs typeface="Nunito"/>
              <a:sym typeface="Nunito"/>
            </a:endParaRPr>
          </a:p>
          <a:p>
            <a:pPr indent="0" lvl="0" marL="0" rtl="0" algn="just">
              <a:spcBef>
                <a:spcPts val="1200"/>
              </a:spcBef>
              <a:spcAft>
                <a:spcPts val="0"/>
              </a:spcAft>
              <a:buNone/>
            </a:pPr>
            <a:r>
              <a:rPr b="1" lang="es" sz="4983">
                <a:solidFill>
                  <a:srgbClr val="000000"/>
                </a:solidFill>
                <a:latin typeface="Nunito"/>
                <a:ea typeface="Nunito"/>
                <a:cs typeface="Nunito"/>
                <a:sym typeface="Nunito"/>
              </a:rPr>
              <a:t>Atención y Modelos Transformer</a:t>
            </a:r>
            <a:endParaRPr b="1" sz="4983">
              <a:solidFill>
                <a:srgbClr val="000000"/>
              </a:solidFill>
              <a:latin typeface="Nunito"/>
              <a:ea typeface="Nunito"/>
              <a:cs typeface="Nunito"/>
              <a:sym typeface="Nunito"/>
            </a:endParaRPr>
          </a:p>
          <a:p>
            <a:pPr indent="-307714" lvl="0" marL="457200" rtl="0" algn="just">
              <a:spcBef>
                <a:spcPts val="1200"/>
              </a:spcBef>
              <a:spcAft>
                <a:spcPts val="0"/>
              </a:spcAft>
              <a:buClr>
                <a:srgbClr val="000000"/>
              </a:buClr>
              <a:buSzPct val="100000"/>
              <a:buFont typeface="Arial"/>
              <a:buChar char="●"/>
            </a:pPr>
            <a:r>
              <a:rPr lang="es" sz="4983">
                <a:solidFill>
                  <a:srgbClr val="000000"/>
                </a:solidFill>
                <a:latin typeface="Nunito"/>
                <a:ea typeface="Nunito"/>
                <a:cs typeface="Nunito"/>
                <a:sym typeface="Nunito"/>
              </a:rPr>
              <a:t>En lugar de procesar palabra por palabra, los modelos de </a:t>
            </a:r>
            <a:r>
              <a:rPr b="1" lang="es" sz="4983">
                <a:solidFill>
                  <a:srgbClr val="000000"/>
                </a:solidFill>
                <a:latin typeface="Nunito"/>
                <a:ea typeface="Nunito"/>
                <a:cs typeface="Nunito"/>
                <a:sym typeface="Nunito"/>
              </a:rPr>
              <a:t>Atención</a:t>
            </a:r>
            <a:r>
              <a:rPr lang="es" sz="4983">
                <a:solidFill>
                  <a:srgbClr val="000000"/>
                </a:solidFill>
                <a:latin typeface="Nunito"/>
                <a:ea typeface="Nunito"/>
                <a:cs typeface="Nunito"/>
                <a:sym typeface="Nunito"/>
              </a:rPr>
              <a:t> (como en los Transformers) analizan la frase completa y su contexto.</a:t>
            </a:r>
            <a:endParaRPr sz="4983">
              <a:solidFill>
                <a:srgbClr val="000000"/>
              </a:solidFill>
              <a:latin typeface="Nunito"/>
              <a:ea typeface="Nunito"/>
              <a:cs typeface="Nunito"/>
              <a:sym typeface="Nunito"/>
            </a:endParaRPr>
          </a:p>
          <a:p>
            <a:pPr indent="-307714" lvl="0" marL="457200" rtl="0" algn="just">
              <a:spcBef>
                <a:spcPts val="0"/>
              </a:spcBef>
              <a:spcAft>
                <a:spcPts val="0"/>
              </a:spcAft>
              <a:buClr>
                <a:srgbClr val="000000"/>
              </a:buClr>
              <a:buSzPct val="100000"/>
              <a:buFont typeface="Nunito"/>
              <a:buChar char="●"/>
            </a:pPr>
            <a:r>
              <a:rPr lang="es" sz="4983">
                <a:solidFill>
                  <a:srgbClr val="000000"/>
                </a:solidFill>
                <a:latin typeface="Nunito"/>
                <a:ea typeface="Nunito"/>
                <a:cs typeface="Nunito"/>
                <a:sym typeface="Nunito"/>
              </a:rPr>
              <a:t>Esto permite manejar estructuras gramaticales complejas.</a:t>
            </a:r>
            <a:endParaRPr sz="4983">
              <a:solidFill>
                <a:srgbClr val="000000"/>
              </a:solidFill>
              <a:latin typeface="Nunito"/>
              <a:ea typeface="Nunito"/>
              <a:cs typeface="Nunito"/>
              <a:sym typeface="Nunito"/>
            </a:endParaRPr>
          </a:p>
          <a:p>
            <a:pPr indent="0" lvl="0" marL="0" rtl="0" algn="just">
              <a:spcBef>
                <a:spcPts val="1200"/>
              </a:spcBef>
              <a:spcAft>
                <a:spcPts val="0"/>
              </a:spcAft>
              <a:buNone/>
            </a:pPr>
            <a:r>
              <a:rPr b="1" lang="es" sz="4983">
                <a:solidFill>
                  <a:srgbClr val="000000"/>
                </a:solidFill>
                <a:latin typeface="Nunito"/>
                <a:ea typeface="Nunito"/>
                <a:cs typeface="Nunito"/>
                <a:sym typeface="Nunito"/>
              </a:rPr>
              <a:t>Decodificación al Idioma Destino</a:t>
            </a:r>
            <a:endParaRPr b="1" sz="4983">
              <a:solidFill>
                <a:srgbClr val="000000"/>
              </a:solidFill>
              <a:latin typeface="Nunito"/>
              <a:ea typeface="Nunito"/>
              <a:cs typeface="Nunito"/>
              <a:sym typeface="Nunito"/>
            </a:endParaRPr>
          </a:p>
          <a:p>
            <a:pPr indent="-307714" lvl="0" marL="457200" rtl="0" algn="just">
              <a:spcBef>
                <a:spcPts val="1200"/>
              </a:spcBef>
              <a:spcAft>
                <a:spcPts val="0"/>
              </a:spcAft>
              <a:buClr>
                <a:srgbClr val="000000"/>
              </a:buClr>
              <a:buSzPct val="100000"/>
              <a:buFont typeface="Nunito"/>
              <a:buChar char="●"/>
            </a:pPr>
            <a:r>
              <a:rPr lang="es" sz="4983">
                <a:solidFill>
                  <a:srgbClr val="000000"/>
                </a:solidFill>
                <a:latin typeface="Nunito"/>
                <a:ea typeface="Nunito"/>
                <a:cs typeface="Nunito"/>
                <a:sym typeface="Nunito"/>
              </a:rPr>
              <a:t>El modelo genera la traducción palabra por palabra, prediciendo la siguiente palabra en función del contexto.</a:t>
            </a:r>
            <a:endParaRPr sz="4983">
              <a:solidFill>
                <a:srgbClr val="000000"/>
              </a:solidFill>
              <a:latin typeface="Nunito"/>
              <a:ea typeface="Nunito"/>
              <a:cs typeface="Nunito"/>
              <a:sym typeface="Nunito"/>
            </a:endParaRPr>
          </a:p>
          <a:p>
            <a:pPr indent="-307714" lvl="0" marL="457200" rtl="0" algn="just">
              <a:spcBef>
                <a:spcPts val="0"/>
              </a:spcBef>
              <a:spcAft>
                <a:spcPts val="0"/>
              </a:spcAft>
              <a:buClr>
                <a:srgbClr val="000000"/>
              </a:buClr>
              <a:buSzPct val="100000"/>
              <a:buFont typeface="Arial"/>
              <a:buChar char="●"/>
            </a:pPr>
            <a:r>
              <a:rPr lang="es" sz="4983">
                <a:solidFill>
                  <a:srgbClr val="000000"/>
                </a:solidFill>
                <a:latin typeface="Nunito"/>
                <a:ea typeface="Nunito"/>
                <a:cs typeface="Nunito"/>
                <a:sym typeface="Nunito"/>
              </a:rPr>
              <a:t>Usa técnicas como </a:t>
            </a:r>
            <a:r>
              <a:rPr b="1" lang="es" sz="4983">
                <a:solidFill>
                  <a:srgbClr val="000000"/>
                </a:solidFill>
                <a:latin typeface="Nunito"/>
                <a:ea typeface="Nunito"/>
                <a:cs typeface="Nunito"/>
                <a:sym typeface="Nunito"/>
              </a:rPr>
              <a:t>Beam Search</a:t>
            </a:r>
            <a:r>
              <a:rPr lang="es" sz="4983">
                <a:solidFill>
                  <a:srgbClr val="000000"/>
                </a:solidFill>
                <a:latin typeface="Nunito"/>
                <a:ea typeface="Nunito"/>
                <a:cs typeface="Nunito"/>
                <a:sym typeface="Nunito"/>
              </a:rPr>
              <a:t> para elegir la mejor secuencia posible.</a:t>
            </a:r>
            <a:endParaRPr sz="4983">
              <a:solidFill>
                <a:srgbClr val="000000"/>
              </a:solidFill>
              <a:latin typeface="Nunito"/>
              <a:ea typeface="Nunito"/>
              <a:cs typeface="Nunito"/>
              <a:sym typeface="Nunito"/>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25"/>
          <p:cNvSpPr txBox="1"/>
          <p:nvPr>
            <p:ph type="title"/>
          </p:nvPr>
        </p:nvSpPr>
        <p:spPr>
          <a:xfrm>
            <a:off x="862200" y="802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Ventajas Y desventajas</a:t>
            </a:r>
            <a:endParaRPr/>
          </a:p>
        </p:txBody>
      </p:sp>
      <p:sp>
        <p:nvSpPr>
          <p:cNvPr id="206" name="Google Shape;206;p25"/>
          <p:cNvSpPr txBox="1"/>
          <p:nvPr>
            <p:ph idx="1" type="body"/>
          </p:nvPr>
        </p:nvSpPr>
        <p:spPr>
          <a:xfrm>
            <a:off x="518100" y="1584750"/>
            <a:ext cx="4126200" cy="21507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s" sz="1100">
                <a:solidFill>
                  <a:srgbClr val="000000"/>
                </a:solidFill>
                <a:latin typeface="Arial"/>
                <a:ea typeface="Arial"/>
                <a:cs typeface="Arial"/>
                <a:sym typeface="Arial"/>
              </a:rPr>
              <a:t>Ventajas</a:t>
            </a:r>
            <a:endParaRPr sz="1100">
              <a:solidFill>
                <a:srgbClr val="000000"/>
              </a:solidFill>
              <a:latin typeface="Arial"/>
              <a:ea typeface="Arial"/>
              <a:cs typeface="Arial"/>
              <a:sym typeface="Arial"/>
            </a:endParaRPr>
          </a:p>
          <a:p>
            <a:pPr indent="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Traducciones más naturales y contextuales.</a:t>
            </a:r>
            <a:endParaRPr sz="1100">
              <a:solidFill>
                <a:srgbClr val="000000"/>
              </a:solidFill>
              <a:latin typeface="Arial"/>
              <a:ea typeface="Arial"/>
              <a:cs typeface="Arial"/>
              <a:sym typeface="Arial"/>
            </a:endParaRPr>
          </a:p>
          <a:p>
            <a:pPr indent="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Capacidad de aprendizaje y mejora con más datos.</a:t>
            </a:r>
            <a:endParaRPr sz="1100">
              <a:solidFill>
                <a:srgbClr val="000000"/>
              </a:solidFill>
              <a:latin typeface="Arial"/>
              <a:ea typeface="Arial"/>
              <a:cs typeface="Arial"/>
              <a:sym typeface="Arial"/>
            </a:endParaRPr>
          </a:p>
          <a:p>
            <a:pPr indent="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 No requiere reglas lingüísticas explícitas.</a:t>
            </a:r>
            <a:endParaRPr sz="1100">
              <a:solidFill>
                <a:srgbClr val="000000"/>
              </a:solidFill>
              <a:latin typeface="Arial"/>
              <a:ea typeface="Arial"/>
              <a:cs typeface="Arial"/>
              <a:sym typeface="Arial"/>
            </a:endParaRPr>
          </a:p>
          <a:p>
            <a:pPr indent="0" lvl="0" marL="0" rtl="0" algn="just">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207" name="Google Shape;207;p25"/>
          <p:cNvSpPr txBox="1"/>
          <p:nvPr/>
        </p:nvSpPr>
        <p:spPr>
          <a:xfrm>
            <a:off x="4644300" y="1541675"/>
            <a:ext cx="3997800" cy="197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s" sz="1100"/>
              <a:t>Desventajas</a:t>
            </a:r>
            <a:endParaRPr sz="1100"/>
          </a:p>
          <a:p>
            <a:pPr indent="-228600" lvl="0" marL="0" rtl="0" algn="just">
              <a:lnSpc>
                <a:spcPct val="115000"/>
              </a:lnSpc>
              <a:spcBef>
                <a:spcPts val="1200"/>
              </a:spcBef>
              <a:spcAft>
                <a:spcPts val="0"/>
              </a:spcAft>
              <a:buNone/>
            </a:pPr>
            <a:r>
              <a:rPr lang="es" sz="1100"/>
              <a:t>·</a:t>
            </a:r>
            <a:r>
              <a:rPr lang="es" sz="700">
                <a:latin typeface="Times New Roman"/>
                <a:ea typeface="Times New Roman"/>
                <a:cs typeface="Times New Roman"/>
                <a:sym typeface="Times New Roman"/>
              </a:rPr>
              <a:t>  </a:t>
            </a:r>
            <a:r>
              <a:rPr lang="es" sz="1100"/>
              <a:t>Necesita enormes cantidades de datos para entrenarse bien.</a:t>
            </a:r>
            <a:endParaRPr sz="1100"/>
          </a:p>
          <a:p>
            <a:pPr indent="-228600" lvl="0" marL="0" rtl="0" algn="just">
              <a:lnSpc>
                <a:spcPct val="115000"/>
              </a:lnSpc>
              <a:spcBef>
                <a:spcPts val="1200"/>
              </a:spcBef>
              <a:spcAft>
                <a:spcPts val="0"/>
              </a:spcAft>
              <a:buNone/>
            </a:pPr>
            <a:r>
              <a:rPr lang="es" sz="1100"/>
              <a:t>·</a:t>
            </a:r>
            <a:r>
              <a:rPr lang="es" sz="700">
                <a:latin typeface="Times New Roman"/>
                <a:ea typeface="Times New Roman"/>
                <a:cs typeface="Times New Roman"/>
                <a:sym typeface="Times New Roman"/>
              </a:rPr>
              <a:t> </a:t>
            </a:r>
            <a:r>
              <a:rPr lang="es" sz="1100"/>
              <a:t>Puede generar errores de contexto o sentido en frases ambiguas.</a:t>
            </a:r>
            <a:endParaRPr sz="1100"/>
          </a:p>
          <a:p>
            <a:pPr indent="-228600" lvl="0" marL="0" rtl="0" algn="just">
              <a:lnSpc>
                <a:spcPct val="115000"/>
              </a:lnSpc>
              <a:spcBef>
                <a:spcPts val="1200"/>
              </a:spcBef>
              <a:spcAft>
                <a:spcPts val="0"/>
              </a:spcAft>
              <a:buNone/>
            </a:pPr>
            <a:r>
              <a:rPr lang="es" sz="1100"/>
              <a:t>·</a:t>
            </a:r>
            <a:r>
              <a:rPr lang="es" sz="700">
                <a:latin typeface="Times New Roman"/>
                <a:ea typeface="Times New Roman"/>
                <a:cs typeface="Times New Roman"/>
                <a:sym typeface="Times New Roman"/>
              </a:rPr>
              <a:t>     </a:t>
            </a:r>
            <a:r>
              <a:rPr lang="es" sz="1100"/>
              <a:t>Dependencia de la calidad del corpus de entrenamiento.</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08" name="Google Shape;208;p25"/>
          <p:cNvPicPr preferRelativeResize="0"/>
          <p:nvPr/>
        </p:nvPicPr>
        <p:blipFill rotWithShape="1">
          <a:blip r:embed="rId4">
            <a:alphaModFix/>
          </a:blip>
          <a:srcRect b="-1760" l="0" r="50119" t="1760"/>
          <a:stretch/>
        </p:blipFill>
        <p:spPr>
          <a:xfrm>
            <a:off x="1522552" y="3113200"/>
            <a:ext cx="1671425" cy="1633850"/>
          </a:xfrm>
          <a:prstGeom prst="rect">
            <a:avLst/>
          </a:prstGeom>
          <a:noFill/>
          <a:ln>
            <a:noFill/>
          </a:ln>
        </p:spPr>
      </p:pic>
      <p:pic>
        <p:nvPicPr>
          <p:cNvPr id="209" name="Google Shape;209;p25"/>
          <p:cNvPicPr preferRelativeResize="0"/>
          <p:nvPr/>
        </p:nvPicPr>
        <p:blipFill rotWithShape="1">
          <a:blip r:embed="rId4">
            <a:alphaModFix/>
          </a:blip>
          <a:srcRect b="0" l="50038" r="-8562" t="0"/>
          <a:stretch/>
        </p:blipFill>
        <p:spPr>
          <a:xfrm>
            <a:off x="5361525" y="3113200"/>
            <a:ext cx="1961142" cy="163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Aprendizaje </a:t>
            </a:r>
            <a:r>
              <a:rPr lang="es"/>
              <a:t>automático</a:t>
            </a:r>
            <a:endParaRPr/>
          </a:p>
        </p:txBody>
      </p:sp>
      <p:sp>
        <p:nvSpPr>
          <p:cNvPr id="215" name="Google Shape;215;p26"/>
          <p:cNvSpPr txBox="1"/>
          <p:nvPr>
            <p:ph idx="1" type="body"/>
          </p:nvPr>
        </p:nvSpPr>
        <p:spPr>
          <a:xfrm>
            <a:off x="819150" y="1990725"/>
            <a:ext cx="4398900" cy="24480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None/>
            </a:pPr>
            <a:r>
              <a:rPr lang="es" sz="1100">
                <a:latin typeface="Arial"/>
                <a:ea typeface="Arial"/>
                <a:cs typeface="Arial"/>
                <a:sym typeface="Arial"/>
              </a:rPr>
              <a:t>El aprendizaje automático es un </a:t>
            </a:r>
            <a:r>
              <a:rPr lang="es" sz="1100">
                <a:uFill>
                  <a:noFill/>
                </a:uFill>
                <a:latin typeface="Arial"/>
                <a:ea typeface="Arial"/>
                <a:cs typeface="Arial"/>
                <a:sym typeface="Arial"/>
                <a:hlinkClick r:id="rId3"/>
              </a:rPr>
              <a:t>subconjunto de la inteligencia artificial</a:t>
            </a:r>
            <a:r>
              <a:rPr lang="es" sz="1100">
                <a:latin typeface="Arial"/>
                <a:ea typeface="Arial"/>
                <a:cs typeface="Arial"/>
                <a:sym typeface="Arial"/>
              </a:rPr>
              <a:t> que permite que un sistema aprenda y mejore de forma autónoma con redes neuronales y aprendizaje profundo, sin necesidad de una programación explícita, a través del análisis de grandes cantidades de datos.</a:t>
            </a:r>
            <a:endParaRPr sz="1100">
              <a:latin typeface="Arial"/>
              <a:ea typeface="Arial"/>
              <a:cs typeface="Arial"/>
              <a:sym typeface="Arial"/>
            </a:endParaRPr>
          </a:p>
          <a:p>
            <a:pPr indent="0" lvl="0" marL="0" rtl="0" algn="just">
              <a:spcBef>
                <a:spcPts val="1200"/>
              </a:spcBef>
              <a:spcAft>
                <a:spcPts val="0"/>
              </a:spcAft>
              <a:buNone/>
            </a:pPr>
            <a:r>
              <a:rPr lang="es" sz="1100">
                <a:latin typeface="Arial"/>
                <a:ea typeface="Arial"/>
                <a:cs typeface="Arial"/>
                <a:sym typeface="Arial"/>
              </a:rPr>
              <a:t>El aprendizaje automático permite que los sistemas informáticos se ajusten y mejoren continuamente a medida que acumulan más "experiencias". Por lo tanto, el rendimiento de estos sistemas puede mejorar si se proporcionan conjuntos de datos más grandes y variados para su procesamiento.</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216" name="Google Shape;216;p26"/>
          <p:cNvPicPr preferRelativeResize="0"/>
          <p:nvPr/>
        </p:nvPicPr>
        <p:blipFill>
          <a:blip r:embed="rId4">
            <a:alphaModFix/>
          </a:blip>
          <a:stretch>
            <a:fillRect/>
          </a:stretch>
        </p:blipFill>
        <p:spPr>
          <a:xfrm>
            <a:off x="5218050" y="1629625"/>
            <a:ext cx="3621149" cy="22613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Ingestión</a:t>
            </a:r>
            <a:r>
              <a:rPr lang="es"/>
              <a:t> de Datos</a:t>
            </a:r>
            <a:endParaRPr/>
          </a:p>
        </p:txBody>
      </p:sp>
      <p:sp>
        <p:nvSpPr>
          <p:cNvPr id="222" name="Google Shape;222;p27"/>
          <p:cNvSpPr txBox="1"/>
          <p:nvPr>
            <p:ph idx="1" type="body"/>
          </p:nvPr>
        </p:nvSpPr>
        <p:spPr>
          <a:xfrm>
            <a:off x="819150" y="1966600"/>
            <a:ext cx="3451500" cy="24720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0"/>
              </a:spcAft>
              <a:buNone/>
            </a:pPr>
            <a:r>
              <a:rPr lang="es"/>
              <a:t>La ingesta de datos implica recopilar datos sin procesar de diversas fuentes, como bases de datos, archivos, API o plataformas de transmisión. Los datos relevantes y de alta calidad son fundamentales para capacitar modelos de ML precisos. La incorporación de datos garantiza que el proceso tenga acceso a los datos necesarios para el análisis y el desarrollo de modelos.</a:t>
            </a:r>
            <a:endParaRPr/>
          </a:p>
          <a:p>
            <a:pPr indent="0" lvl="0" marL="0" rtl="0" algn="l">
              <a:spcBef>
                <a:spcPts val="1200"/>
              </a:spcBef>
              <a:spcAft>
                <a:spcPts val="1200"/>
              </a:spcAft>
              <a:buNone/>
            </a:pPr>
            <a:r>
              <a:t/>
            </a:r>
            <a:endParaRPr/>
          </a:p>
        </p:txBody>
      </p:sp>
      <p:pic>
        <p:nvPicPr>
          <p:cNvPr id="223" name="Google Shape;223;p27"/>
          <p:cNvPicPr preferRelativeResize="0"/>
          <p:nvPr/>
        </p:nvPicPr>
        <p:blipFill>
          <a:blip r:embed="rId3">
            <a:alphaModFix/>
          </a:blip>
          <a:stretch>
            <a:fillRect/>
          </a:stretch>
        </p:blipFill>
        <p:spPr>
          <a:xfrm>
            <a:off x="4270650" y="1565025"/>
            <a:ext cx="4568550" cy="25151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Procesamiento</a:t>
            </a:r>
            <a:r>
              <a:rPr lang="es"/>
              <a:t> de datos</a:t>
            </a:r>
            <a:endParaRPr/>
          </a:p>
        </p:txBody>
      </p:sp>
      <p:sp>
        <p:nvSpPr>
          <p:cNvPr id="229" name="Google Shape;229;p28"/>
          <p:cNvSpPr txBox="1"/>
          <p:nvPr>
            <p:ph idx="1" type="body"/>
          </p:nvPr>
        </p:nvSpPr>
        <p:spPr>
          <a:xfrm>
            <a:off x="819150" y="1990725"/>
            <a:ext cx="3753000" cy="24480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s"/>
              <a:t>El preprocesamiento de datos abarca tareas como la limpieza, la transformación y la normalización de los datos sin procesar para que sean adecuados para el análisis y el modelado. El procesamiento previo ayuda a abordar problemas como valores faltantes, valores atípicos e inconsistencias en los datos, que podrían afectar negativamente el rendimiento del modelo si no se maneja. Garantiza que los datos estén en un formato consistente y utilizable para las etapas posteriores.</a:t>
            </a:r>
            <a:endParaRPr/>
          </a:p>
          <a:p>
            <a:pPr indent="0" lvl="0" marL="0" rtl="0" algn="l">
              <a:spcBef>
                <a:spcPts val="1200"/>
              </a:spcBef>
              <a:spcAft>
                <a:spcPts val="1200"/>
              </a:spcAft>
              <a:buNone/>
            </a:pPr>
            <a:r>
              <a:t/>
            </a:r>
            <a:endParaRPr/>
          </a:p>
        </p:txBody>
      </p:sp>
      <p:pic>
        <p:nvPicPr>
          <p:cNvPr id="230" name="Google Shape;230;p28"/>
          <p:cNvPicPr preferRelativeResize="0"/>
          <p:nvPr/>
        </p:nvPicPr>
        <p:blipFill>
          <a:blip r:embed="rId3">
            <a:alphaModFix/>
          </a:blip>
          <a:stretch>
            <a:fillRect/>
          </a:stretch>
        </p:blipFill>
        <p:spPr>
          <a:xfrm>
            <a:off x="4672500" y="1605350"/>
            <a:ext cx="4051876" cy="274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Ingeniería</a:t>
            </a:r>
            <a:r>
              <a:rPr lang="es"/>
              <a:t> de Funciones</a:t>
            </a:r>
            <a:endParaRPr/>
          </a:p>
        </p:txBody>
      </p:sp>
      <p:sp>
        <p:nvSpPr>
          <p:cNvPr id="236" name="Google Shape;236;p29"/>
          <p:cNvSpPr txBox="1"/>
          <p:nvPr>
            <p:ph idx="1" type="body"/>
          </p:nvPr>
        </p:nvSpPr>
        <p:spPr>
          <a:xfrm>
            <a:off x="819150" y="1990725"/>
            <a:ext cx="3753000" cy="24480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s"/>
              <a:t>La ingeniería de características implica seleccionar, extraer o crear características relevantes a partir de los datos procesados previamente que son informativas para la capacitación del modelo de ML. Las características bien diseñadas </a:t>
            </a:r>
            <a:r>
              <a:rPr lang="es"/>
              <a:t>capturan</a:t>
            </a:r>
            <a:r>
              <a:rPr lang="es"/>
              <a:t> patrones y relaciones importantes en los datos, lo que conduce a modelos más precisos y robustos. La ingeniería de características es crucial para maximizar la potencia predictiva y la capacidad de generalización del modelo.</a:t>
            </a:r>
            <a:endParaRPr/>
          </a:p>
          <a:p>
            <a:pPr indent="0" lvl="0" marL="0" rtl="0" algn="l">
              <a:spcBef>
                <a:spcPts val="1200"/>
              </a:spcBef>
              <a:spcAft>
                <a:spcPts val="1200"/>
              </a:spcAft>
              <a:buNone/>
            </a:pPr>
            <a:r>
              <a:t/>
            </a:r>
            <a:endParaRPr/>
          </a:p>
        </p:txBody>
      </p:sp>
      <p:pic>
        <p:nvPicPr>
          <p:cNvPr id="237" name="Google Shape;237;p29"/>
          <p:cNvPicPr preferRelativeResize="0"/>
          <p:nvPr/>
        </p:nvPicPr>
        <p:blipFill>
          <a:blip r:embed="rId3">
            <a:alphaModFix/>
          </a:blip>
          <a:stretch>
            <a:fillRect/>
          </a:stretch>
        </p:blipFill>
        <p:spPr>
          <a:xfrm>
            <a:off x="4572000" y="1873650"/>
            <a:ext cx="4267050" cy="213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Capacitación</a:t>
            </a:r>
            <a:r>
              <a:rPr lang="es"/>
              <a:t> del Modelo</a:t>
            </a:r>
            <a:endParaRPr/>
          </a:p>
        </p:txBody>
      </p:sp>
      <p:sp>
        <p:nvSpPr>
          <p:cNvPr id="243" name="Google Shape;243;p30"/>
          <p:cNvSpPr txBox="1"/>
          <p:nvPr>
            <p:ph idx="1" type="body"/>
          </p:nvPr>
        </p:nvSpPr>
        <p:spPr>
          <a:xfrm>
            <a:off x="819150" y="1990725"/>
            <a:ext cx="3753000" cy="24480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0"/>
              </a:spcAft>
              <a:buNone/>
            </a:pPr>
            <a:r>
              <a:rPr lang="es"/>
              <a:t>La capacitación del modelo implica seleccionar un algoritmo de ML adecuado, adaptarlo al conjunto de datos preparado y optimizar sus parámetros para minimizar los errores de predicción. La capacitación del modelo sobre datos etiquetados le permite aprender patrones y relaciones, lo que le permite hacer predicciones o tomar decisiones sobre datos no vistos. La elección del algoritmo y el proceso de capacitación influye significativamente en el rendimiento y la idoneidad del modelo para la tarea en cuestión.</a:t>
            </a:r>
            <a:endParaRPr/>
          </a:p>
          <a:p>
            <a:pPr indent="0" lvl="0" marL="0" rtl="0" algn="l">
              <a:spcBef>
                <a:spcPts val="1200"/>
              </a:spcBef>
              <a:spcAft>
                <a:spcPts val="1200"/>
              </a:spcAft>
              <a:buNone/>
            </a:pPr>
            <a:r>
              <a:t/>
            </a:r>
            <a:endParaRPr/>
          </a:p>
        </p:txBody>
      </p:sp>
      <p:pic>
        <p:nvPicPr>
          <p:cNvPr id="244" name="Google Shape;244;p30"/>
          <p:cNvPicPr preferRelativeResize="0"/>
          <p:nvPr/>
        </p:nvPicPr>
        <p:blipFill>
          <a:blip r:embed="rId3">
            <a:alphaModFix/>
          </a:blip>
          <a:stretch>
            <a:fillRect/>
          </a:stretch>
        </p:blipFill>
        <p:spPr>
          <a:xfrm>
            <a:off x="5223350" y="1471725"/>
            <a:ext cx="3101511" cy="303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Evaluación</a:t>
            </a:r>
            <a:r>
              <a:rPr lang="es"/>
              <a:t> del Modelo</a:t>
            </a:r>
            <a:endParaRPr/>
          </a:p>
        </p:txBody>
      </p:sp>
      <p:sp>
        <p:nvSpPr>
          <p:cNvPr id="250" name="Google Shape;250;p31"/>
          <p:cNvSpPr txBox="1"/>
          <p:nvPr>
            <p:ph idx="1" type="body"/>
          </p:nvPr>
        </p:nvSpPr>
        <p:spPr>
          <a:xfrm>
            <a:off x="819150" y="1990725"/>
            <a:ext cx="3753000" cy="24480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s"/>
              <a:t>La evaluación del modelo evalúa el rendimiento del modelo capacitado utilizando métricas como exactitud, precisión, recuperación, puntuación F1 o área bajo la curva (AUC). Esta evaluación ayuda a medir qué tan bien se generaliza el modelo para los datos no vistos e identifica cualquier problema potencial, como el sobreajuste o el sobreajuste. Proporciona información sobre las fortalezas y debilidades del modelo, guiando más iteraciones y mejoras.</a:t>
            </a:r>
            <a:endParaRPr/>
          </a:p>
          <a:p>
            <a:pPr indent="0" lvl="0" marL="0" rtl="0" algn="l">
              <a:spcBef>
                <a:spcPts val="1200"/>
              </a:spcBef>
              <a:spcAft>
                <a:spcPts val="1200"/>
              </a:spcAft>
              <a:buNone/>
            </a:pPr>
            <a:r>
              <a:t/>
            </a:r>
            <a:endParaRPr/>
          </a:p>
        </p:txBody>
      </p:sp>
      <p:pic>
        <p:nvPicPr>
          <p:cNvPr id="251" name="Google Shape;251;p31"/>
          <p:cNvPicPr preferRelativeResize="0"/>
          <p:nvPr/>
        </p:nvPicPr>
        <p:blipFill>
          <a:blip r:embed="rId3">
            <a:alphaModFix/>
          </a:blip>
          <a:stretch>
            <a:fillRect/>
          </a:stretch>
        </p:blipFill>
        <p:spPr>
          <a:xfrm>
            <a:off x="4572000" y="1895175"/>
            <a:ext cx="4267049" cy="213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Enfoque bioinspirado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1200"/>
              </a:spcBef>
              <a:spcAft>
                <a:spcPts val="0"/>
              </a:spcAft>
              <a:buNone/>
            </a:pPr>
            <a:r>
              <a:rPr lang="es" sz="2288"/>
              <a:t>Similitudes y diferencias entre el modelo cognitivo y las etapas del aprendizaje automático</a:t>
            </a:r>
            <a:endParaRPr sz="2288"/>
          </a:p>
          <a:p>
            <a:pPr indent="0" lvl="0" marL="0" rtl="0" algn="l">
              <a:spcBef>
                <a:spcPts val="1200"/>
              </a:spcBef>
              <a:spcAft>
                <a:spcPts val="0"/>
              </a:spcAft>
              <a:buNone/>
            </a:pPr>
            <a:r>
              <a:t/>
            </a:r>
            <a:endParaRPr/>
          </a:p>
        </p:txBody>
      </p:sp>
      <p:sp>
        <p:nvSpPr>
          <p:cNvPr id="257" name="Google Shape;257;p32"/>
          <p:cNvSpPr txBox="1"/>
          <p:nvPr>
            <p:ph idx="1" type="body"/>
          </p:nvPr>
        </p:nvSpPr>
        <p:spPr>
          <a:xfrm>
            <a:off x="560775" y="1990725"/>
            <a:ext cx="5174100" cy="28470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1200"/>
              </a:spcBef>
              <a:spcAft>
                <a:spcPts val="0"/>
              </a:spcAft>
              <a:buNone/>
            </a:pPr>
            <a:r>
              <a:rPr lang="es"/>
              <a:t>Similitudes</a:t>
            </a:r>
            <a:endParaRPr/>
          </a:p>
          <a:p>
            <a:pPr indent="-287972" lvl="0" marL="457200" rtl="0" algn="just">
              <a:spcBef>
                <a:spcPts val="1200"/>
              </a:spcBef>
              <a:spcAft>
                <a:spcPts val="0"/>
              </a:spcAft>
              <a:buClr>
                <a:srgbClr val="000000"/>
              </a:buClr>
              <a:buSzPct val="84615"/>
              <a:buFont typeface="Arial"/>
              <a:buChar char="●"/>
            </a:pPr>
            <a:r>
              <a:rPr lang="es"/>
              <a:t>Procesamiento de Información: Ambos enfoques se centran en cómo se procesa la información, ya sea en el cerebro humano (modelo cognitivo) o en una máquina (aprendizaje automático).</a:t>
            </a:r>
            <a:endParaRPr/>
          </a:p>
          <a:p>
            <a:pPr indent="-287972" lvl="0" marL="457200" rtl="0" algn="just">
              <a:spcBef>
                <a:spcPts val="0"/>
              </a:spcBef>
              <a:spcAft>
                <a:spcPts val="0"/>
              </a:spcAft>
              <a:buClr>
                <a:srgbClr val="000000"/>
              </a:buClr>
              <a:buSzPct val="84615"/>
              <a:buFont typeface="Arial"/>
              <a:buChar char="●"/>
            </a:pPr>
            <a:r>
              <a:rPr lang="es"/>
              <a:t>Adaptación y Mejora: Tanto los modelos cognitivos como el aprendizaje automático buscan adaptarse y mejorar con el tiempo basándose en experiencias pasadas y nueva información.</a:t>
            </a:r>
            <a:endParaRPr/>
          </a:p>
          <a:p>
            <a:pPr indent="-287972" lvl="0" marL="457200" rtl="0" algn="just">
              <a:spcBef>
                <a:spcPts val="0"/>
              </a:spcBef>
              <a:spcAft>
                <a:spcPts val="0"/>
              </a:spcAft>
              <a:buClr>
                <a:srgbClr val="000000"/>
              </a:buClr>
              <a:buSzPct val="84615"/>
              <a:buFont typeface="Arial"/>
              <a:buChar char="●"/>
            </a:pPr>
            <a:r>
              <a:rPr lang="es"/>
              <a:t>Patrones y Reconocimiento: Ambos sistemas están diseñados para reconocer patrones en los datos. En el cerebro humano, esto se traduce en la identificación de patrones visuales, auditivos o conceptuales, mientras que en el aprendizaje automático se trata de patrones en datos numéricos o textuales.</a:t>
            </a:r>
            <a:endParaRPr/>
          </a:p>
          <a:p>
            <a:pPr indent="-287972" lvl="0" marL="457200" rtl="0" algn="just">
              <a:spcBef>
                <a:spcPts val="0"/>
              </a:spcBef>
              <a:spcAft>
                <a:spcPts val="0"/>
              </a:spcAft>
              <a:buClr>
                <a:srgbClr val="000000"/>
              </a:buClr>
              <a:buSzPct val="84615"/>
              <a:buFont typeface="Arial"/>
              <a:buChar char="●"/>
            </a:pPr>
            <a:r>
              <a:rPr lang="es"/>
              <a:t>Retroalimentación: En ambos casos, la retroalimentación juega un papel crucial para ajustar y mejorar el rendimiento del sistema.</a:t>
            </a:r>
            <a:endParaRPr/>
          </a:p>
          <a:p>
            <a:pPr indent="0" lvl="0" marL="0" rtl="0" algn="l">
              <a:spcBef>
                <a:spcPts val="1200"/>
              </a:spcBef>
              <a:spcAft>
                <a:spcPts val="1200"/>
              </a:spcAft>
              <a:buNone/>
            </a:pPr>
            <a:r>
              <a:t/>
            </a:r>
            <a:endParaRPr/>
          </a:p>
        </p:txBody>
      </p:sp>
      <p:pic>
        <p:nvPicPr>
          <p:cNvPr id="258" name="Google Shape;258;p32"/>
          <p:cNvPicPr preferRelativeResize="0"/>
          <p:nvPr/>
        </p:nvPicPr>
        <p:blipFill>
          <a:blip r:embed="rId3">
            <a:alphaModFix/>
          </a:blip>
          <a:stretch>
            <a:fillRect/>
          </a:stretch>
        </p:blipFill>
        <p:spPr>
          <a:xfrm>
            <a:off x="5853175" y="2162975"/>
            <a:ext cx="2831100" cy="214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just">
              <a:lnSpc>
                <a:spcPct val="115000"/>
              </a:lnSpc>
              <a:spcBef>
                <a:spcPts val="1200"/>
              </a:spcBef>
              <a:spcAft>
                <a:spcPts val="1200"/>
              </a:spcAft>
              <a:buNone/>
            </a:pPr>
            <a:r>
              <a:rPr lang="es" sz="2288"/>
              <a:t>Similitudes y diferencias entre el modelo cognitivo y las etapas del aprendizaje automático</a:t>
            </a:r>
            <a:endParaRPr/>
          </a:p>
        </p:txBody>
      </p:sp>
      <p:sp>
        <p:nvSpPr>
          <p:cNvPr id="264" name="Google Shape;264;p33"/>
          <p:cNvSpPr txBox="1"/>
          <p:nvPr>
            <p:ph idx="1" type="body"/>
          </p:nvPr>
        </p:nvSpPr>
        <p:spPr>
          <a:xfrm>
            <a:off x="395700" y="1800200"/>
            <a:ext cx="4513800" cy="2832600"/>
          </a:xfrm>
          <a:prstGeom prst="rect">
            <a:avLst/>
          </a:prstGeom>
        </p:spPr>
        <p:txBody>
          <a:bodyPr anchorCtr="0" anchor="t" bIns="91425" lIns="91425" spcFirstLastPara="1" rIns="91425" wrap="square" tIns="91425">
            <a:normAutofit fontScale="70000" lnSpcReduction="10000"/>
          </a:bodyPr>
          <a:lstStyle/>
          <a:p>
            <a:pPr indent="0" lvl="0" marL="0" rtl="0" algn="just">
              <a:spcBef>
                <a:spcPts val="1200"/>
              </a:spcBef>
              <a:spcAft>
                <a:spcPts val="0"/>
              </a:spcAft>
              <a:buNone/>
            </a:pPr>
            <a:r>
              <a:rPr lang="es" sz="1100">
                <a:solidFill>
                  <a:srgbClr val="000000"/>
                </a:solidFill>
                <a:latin typeface="Arial"/>
                <a:ea typeface="Arial"/>
                <a:cs typeface="Arial"/>
                <a:sym typeface="Arial"/>
              </a:rPr>
              <a:t>Diferencias</a:t>
            </a:r>
            <a:endParaRPr sz="1100">
              <a:solidFill>
                <a:srgbClr val="000000"/>
              </a:solidFill>
              <a:latin typeface="Arial"/>
              <a:ea typeface="Arial"/>
              <a:cs typeface="Arial"/>
              <a:sym typeface="Arial"/>
            </a:endParaRPr>
          </a:p>
          <a:p>
            <a:pPr indent="-22860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Naturaleza y Origen:</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Modelo Cognitivo: Se refiere a cómo los humanos piensan, aprenden y recuerdan. Es una representación teórica de los procesos mentales.</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Aprendizaje Automático: Es un campo de la inteligencia artificial que se enfoca en desarrollar algoritmos que permiten a las máquinas aprender de los datos.</a:t>
            </a:r>
            <a:endParaRPr sz="1100">
              <a:solidFill>
                <a:srgbClr val="000000"/>
              </a:solidFill>
              <a:latin typeface="Arial"/>
              <a:ea typeface="Arial"/>
              <a:cs typeface="Arial"/>
              <a:sym typeface="Arial"/>
            </a:endParaRPr>
          </a:p>
          <a:p>
            <a:pPr indent="-22860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Método de Aprendizaje:</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Modelo Cognitivo: El aprendizaje humano puede ser consciente e inconsciente, y está influenciado por factores emocionales y sociales.</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Aprendizaje Automático: El aprendizaje en las máquinas es explícito y se basa en algoritmos predefinidos, sin influencia emocional o social.</a:t>
            </a:r>
            <a:endParaRPr sz="1100">
              <a:solidFill>
                <a:srgbClr val="000000"/>
              </a:solidFill>
              <a:latin typeface="Arial"/>
              <a:ea typeface="Arial"/>
              <a:cs typeface="Arial"/>
              <a:sym typeface="Arial"/>
            </a:endParaRPr>
          </a:p>
          <a:p>
            <a:pPr indent="-228600" lvl="0" marL="0" rtl="0" algn="just">
              <a:spcBef>
                <a:spcPts val="1200"/>
              </a:spcBef>
              <a:spcAft>
                <a:spcPts val="120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endParaRPr/>
          </a:p>
        </p:txBody>
      </p:sp>
      <p:pic>
        <p:nvPicPr>
          <p:cNvPr id="265" name="Google Shape;265;p33"/>
          <p:cNvPicPr preferRelativeResize="0"/>
          <p:nvPr/>
        </p:nvPicPr>
        <p:blipFill>
          <a:blip r:embed="rId3">
            <a:alphaModFix/>
          </a:blip>
          <a:stretch>
            <a:fillRect/>
          </a:stretch>
        </p:blipFill>
        <p:spPr>
          <a:xfrm>
            <a:off x="5449475" y="1800200"/>
            <a:ext cx="3038501" cy="3038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just">
              <a:lnSpc>
                <a:spcPct val="115000"/>
              </a:lnSpc>
              <a:spcBef>
                <a:spcPts val="1200"/>
              </a:spcBef>
              <a:spcAft>
                <a:spcPts val="1200"/>
              </a:spcAft>
              <a:buNone/>
            </a:pPr>
            <a:r>
              <a:rPr lang="es" sz="2288"/>
              <a:t>Similitudes y diferencias entre el modelo cognitivo y las etapas del aprendizaje automático</a:t>
            </a:r>
            <a:endParaRPr/>
          </a:p>
        </p:txBody>
      </p:sp>
      <p:sp>
        <p:nvSpPr>
          <p:cNvPr id="271" name="Google Shape;271;p34"/>
          <p:cNvSpPr txBox="1"/>
          <p:nvPr>
            <p:ph idx="1" type="body"/>
          </p:nvPr>
        </p:nvSpPr>
        <p:spPr>
          <a:xfrm>
            <a:off x="819150" y="1990725"/>
            <a:ext cx="4341300" cy="2861100"/>
          </a:xfrm>
          <a:prstGeom prst="rect">
            <a:avLst/>
          </a:prstGeom>
        </p:spPr>
        <p:txBody>
          <a:bodyPr anchorCtr="0" anchor="t" bIns="91425" lIns="91425" spcFirstLastPara="1" rIns="91425" wrap="square" tIns="91425">
            <a:normAutofit fontScale="70000" lnSpcReduction="20000"/>
          </a:bodyPr>
          <a:lstStyle/>
          <a:p>
            <a:pPr indent="-22860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Flexibilidad y Creatividad:</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Modelo Cognitivo: Los humanos pueden ser creativos y flexibles en su pensamiento, generando ideas originales y adaptándose a situaciones novedosas.</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Aprendizaje Automático: Aunque los modelos de aprendizaje automático pueden generar nuevas combinaciones de datos, están limitados por sus algoritmos y no pueden ser creativos de la misma manera que los humanos.</a:t>
            </a:r>
            <a:endParaRPr sz="1100">
              <a:solidFill>
                <a:srgbClr val="000000"/>
              </a:solidFill>
              <a:latin typeface="Arial"/>
              <a:ea typeface="Arial"/>
              <a:cs typeface="Arial"/>
              <a:sym typeface="Arial"/>
            </a:endParaRPr>
          </a:p>
          <a:p>
            <a:pPr indent="-228600" lvl="0" marL="0" rtl="0" algn="just">
              <a:spcBef>
                <a:spcPts val="1200"/>
              </a:spcBef>
              <a:spcAft>
                <a:spcPts val="0"/>
              </a:spcAft>
              <a:buNone/>
            </a:pPr>
            <a:r>
              <a:rPr lang="es" sz="1100">
                <a:solidFill>
                  <a:srgbClr val="000000"/>
                </a:solidFill>
                <a:latin typeface="Arial"/>
                <a:ea typeface="Arial"/>
                <a:cs typeface="Arial"/>
                <a:sym typeface="Arial"/>
              </a:rPr>
              <a:t>·</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Estructura y Complejidad:</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Modelo Cognitivo: Involucra una estructura biológica compleja con conexiones neuronales interdependientes y altamente dinámicas.</a:t>
            </a:r>
            <a:endParaRPr sz="1100">
              <a:solidFill>
                <a:srgbClr val="000000"/>
              </a:solidFill>
              <a:latin typeface="Arial"/>
              <a:ea typeface="Arial"/>
              <a:cs typeface="Arial"/>
              <a:sym typeface="Arial"/>
            </a:endParaRPr>
          </a:p>
          <a:p>
            <a:pPr indent="-228600" lvl="0" marL="914400" rtl="0" algn="just">
              <a:spcBef>
                <a:spcPts val="1200"/>
              </a:spcBef>
              <a:spcAft>
                <a:spcPts val="0"/>
              </a:spcAft>
              <a:buNone/>
            </a:pPr>
            <a:r>
              <a:rPr lang="es" sz="1100">
                <a:solidFill>
                  <a:srgbClr val="000000"/>
                </a:solidFill>
                <a:latin typeface="Courier New"/>
                <a:ea typeface="Courier New"/>
                <a:cs typeface="Courier New"/>
                <a:sym typeface="Courier New"/>
              </a:rPr>
              <a:t>o</a:t>
            </a:r>
            <a:r>
              <a:rPr lang="es" sz="700">
                <a:solidFill>
                  <a:srgbClr val="000000"/>
                </a:solidFill>
                <a:latin typeface="Times New Roman"/>
                <a:ea typeface="Times New Roman"/>
                <a:cs typeface="Times New Roman"/>
                <a:sym typeface="Times New Roman"/>
              </a:rPr>
              <a:t>   </a:t>
            </a:r>
            <a:r>
              <a:rPr lang="es" sz="1100">
                <a:solidFill>
                  <a:srgbClr val="000000"/>
                </a:solidFill>
                <a:latin typeface="Arial"/>
                <a:ea typeface="Arial"/>
                <a:cs typeface="Arial"/>
                <a:sym typeface="Arial"/>
              </a:rPr>
              <a:t>Aprendizaje Automático: Se basa en modelos matemáticos y estadísticos, como redes neuronales artificiales, que aunque son inspiradas en el cerebro, son simplificaciones significativas.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272" name="Google Shape;272;p34"/>
          <p:cNvPicPr preferRelativeResize="0"/>
          <p:nvPr/>
        </p:nvPicPr>
        <p:blipFill>
          <a:blip r:embed="rId3">
            <a:alphaModFix/>
          </a:blip>
          <a:stretch>
            <a:fillRect/>
          </a:stretch>
        </p:blipFill>
        <p:spPr>
          <a:xfrm>
            <a:off x="5233900" y="1952600"/>
            <a:ext cx="3678750" cy="24831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845600"/>
            <a:ext cx="3448200" cy="954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SzPts val="990"/>
              <a:buNone/>
            </a:pPr>
            <a:r>
              <a:rPr lang="es" sz="2200"/>
              <a:t>Se basa en la imitación de sistemas, procesos y patrones biológicos que se encuentran en la naturaleza para resolver problemas complejos tomando como referencia el funcionamiento de los seres vivos.</a:t>
            </a:r>
            <a:endParaRPr sz="2200"/>
          </a:p>
          <a:p>
            <a:pPr indent="0" lvl="0" marL="0" rtl="0" algn="l">
              <a:spcBef>
                <a:spcPts val="1200"/>
              </a:spcBef>
              <a:spcAft>
                <a:spcPts val="0"/>
              </a:spcAft>
              <a:buSzPts val="990"/>
              <a:buNone/>
            </a:pPr>
            <a:r>
              <a:t/>
            </a:r>
            <a:endParaRPr sz="2700"/>
          </a:p>
        </p:txBody>
      </p:sp>
      <p:sp>
        <p:nvSpPr>
          <p:cNvPr id="140" name="Google Shape;140;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15"/>
          <p:cNvPicPr preferRelativeResize="0"/>
          <p:nvPr/>
        </p:nvPicPr>
        <p:blipFill>
          <a:blip r:embed="rId3">
            <a:alphaModFix/>
          </a:blip>
          <a:stretch>
            <a:fillRect/>
          </a:stretch>
        </p:blipFill>
        <p:spPr>
          <a:xfrm>
            <a:off x="4572000" y="1589756"/>
            <a:ext cx="3752850" cy="19639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Algoritmos genéticos</a:t>
            </a:r>
            <a:endParaRPr/>
          </a:p>
        </p:txBody>
      </p:sp>
      <p:sp>
        <p:nvSpPr>
          <p:cNvPr id="147" name="Google Shape;147;p16"/>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700"/>
              <a:t>S</a:t>
            </a:r>
            <a:r>
              <a:rPr lang="es" sz="1700"/>
              <a:t>on una técnica de aprendizaje automático que se inspira en la teoría de la evolución y la selección natural. Estos algoritmos encuentran las mejores soluciones a problemas complejos mezclando y cambiando soluciones posibles.</a:t>
            </a:r>
            <a:endParaRPr sz="1700"/>
          </a:p>
        </p:txBody>
      </p:sp>
      <p:pic>
        <p:nvPicPr>
          <p:cNvPr id="148" name="Google Shape;148;p16"/>
          <p:cNvPicPr preferRelativeResize="0"/>
          <p:nvPr/>
        </p:nvPicPr>
        <p:blipFill>
          <a:blip r:embed="rId3">
            <a:alphaModFix/>
          </a:blip>
          <a:stretch>
            <a:fillRect/>
          </a:stretch>
        </p:blipFill>
        <p:spPr>
          <a:xfrm>
            <a:off x="4692300" y="464100"/>
            <a:ext cx="3987600" cy="398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206975" y="1236975"/>
            <a:ext cx="4365000" cy="2539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Estos algoritmos utilizan operadores genéticos para guiar al algoritmo hacia una solución a un problema. Los tres principales tipos de operadores genéticos son: selección, cruce y mutación. </a:t>
            </a:r>
            <a:endParaRPr/>
          </a:p>
        </p:txBody>
      </p:sp>
      <p:pic>
        <p:nvPicPr>
          <p:cNvPr id="154" name="Google Shape;154;p17"/>
          <p:cNvPicPr preferRelativeResize="0"/>
          <p:nvPr/>
        </p:nvPicPr>
        <p:blipFill>
          <a:blip r:embed="rId3">
            <a:alphaModFix/>
          </a:blip>
          <a:stretch>
            <a:fillRect/>
          </a:stretch>
        </p:blipFill>
        <p:spPr>
          <a:xfrm>
            <a:off x="4572000" y="1218600"/>
            <a:ext cx="4365001" cy="27062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idx="1" type="body"/>
          </p:nvPr>
        </p:nvSpPr>
        <p:spPr>
          <a:xfrm>
            <a:off x="231800" y="389250"/>
            <a:ext cx="4340100" cy="4213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2200"/>
              <a:t>Son muy útiles en el aprendizaje automático porque permiten explorar y mejorar soluciones en problemas difíciles. En situaciones donde otras técnicas pueden quedarse atrapadas en soluciones no eficientes, los algoritmos genéticos se adaptan y mejoran las soluciones cuanto más se usan. Esto los hace eficaces para resolver problemas de optimización y búsqueda en muchos campos. </a:t>
            </a:r>
            <a:endParaRPr sz="2200"/>
          </a:p>
        </p:txBody>
      </p:sp>
      <p:pic>
        <p:nvPicPr>
          <p:cNvPr id="160" name="Google Shape;160;p18"/>
          <p:cNvPicPr preferRelativeResize="0"/>
          <p:nvPr/>
        </p:nvPicPr>
        <p:blipFill>
          <a:blip r:embed="rId3">
            <a:alphaModFix/>
          </a:blip>
          <a:stretch>
            <a:fillRect/>
          </a:stretch>
        </p:blipFill>
        <p:spPr>
          <a:xfrm>
            <a:off x="4571900" y="1371600"/>
            <a:ext cx="4267200" cy="24003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idx="1" type="subTitle"/>
          </p:nvPr>
        </p:nvSpPr>
        <p:spPr>
          <a:xfrm>
            <a:off x="244000" y="1041525"/>
            <a:ext cx="5500500" cy="3004800"/>
          </a:xfrm>
          <a:prstGeom prst="rect">
            <a:avLst/>
          </a:prstGeom>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SzPts val="1600"/>
              <a:buChar char="-"/>
            </a:pPr>
            <a:r>
              <a:rPr lang="es"/>
              <a:t>Ú</a:t>
            </a:r>
            <a:r>
              <a:rPr lang="es"/>
              <a:t>tiles para resolver problemas de optimización y búsqueda.</a:t>
            </a:r>
            <a:endParaRPr/>
          </a:p>
          <a:p>
            <a:pPr indent="-330200" lvl="0" marL="457200" rtl="0" algn="l">
              <a:lnSpc>
                <a:spcPct val="90000"/>
              </a:lnSpc>
              <a:spcBef>
                <a:spcPts val="0"/>
              </a:spcBef>
              <a:spcAft>
                <a:spcPts val="0"/>
              </a:spcAft>
              <a:buSzPts val="1600"/>
              <a:buChar char="-"/>
            </a:pPr>
            <a:r>
              <a:rPr lang="es"/>
              <a:t>Sirven si buscas la mejor solución posible dentro de un conjunto grande y complejo de soluciones.</a:t>
            </a:r>
            <a:endParaRPr/>
          </a:p>
          <a:p>
            <a:pPr indent="-330200" lvl="0" marL="457200" rtl="0" algn="l">
              <a:lnSpc>
                <a:spcPct val="90000"/>
              </a:lnSpc>
              <a:spcBef>
                <a:spcPts val="0"/>
              </a:spcBef>
              <a:spcAft>
                <a:spcPts val="0"/>
              </a:spcAft>
              <a:buSzPts val="1600"/>
              <a:buChar char="-"/>
            </a:pPr>
            <a:r>
              <a:rPr lang="es"/>
              <a:t>Pueden ser una buena alternativa para las redes neuronales o los métodos de optimización tradicionales si estos se quedan atrapados en soluciones que no son las mejores. </a:t>
            </a:r>
            <a:endParaRPr/>
          </a:p>
          <a:p>
            <a:pPr indent="-330200" lvl="0" marL="457200" rtl="0" algn="l">
              <a:lnSpc>
                <a:spcPct val="90000"/>
              </a:lnSpc>
              <a:spcBef>
                <a:spcPts val="0"/>
              </a:spcBef>
              <a:spcAft>
                <a:spcPts val="0"/>
              </a:spcAft>
              <a:buSzPts val="1600"/>
              <a:buChar char="-"/>
            </a:pPr>
            <a:r>
              <a:rPr lang="es"/>
              <a:t>Son una opción adecuada si el problema tiene naturaleza evolutiva o se puede modelar usando conceptos de selección natural y genética. </a:t>
            </a:r>
            <a:endParaRPr/>
          </a:p>
          <a:p>
            <a:pPr indent="-330200" lvl="0" marL="457200" rtl="0" algn="l">
              <a:lnSpc>
                <a:spcPct val="90000"/>
              </a:lnSpc>
              <a:spcBef>
                <a:spcPts val="0"/>
              </a:spcBef>
              <a:spcAft>
                <a:spcPts val="0"/>
              </a:spcAft>
              <a:buSzPts val="1600"/>
              <a:buChar char="-"/>
            </a:pPr>
            <a:r>
              <a:rPr lang="es"/>
              <a:t>Son flexibles y se pueden adaptar a diferentes tipos de problemas y soluciones. </a:t>
            </a:r>
            <a:endParaRPr/>
          </a:p>
        </p:txBody>
      </p:sp>
      <p:sp>
        <p:nvSpPr>
          <p:cNvPr id="166" name="Google Shape;166;p19"/>
          <p:cNvSpPr txBox="1"/>
          <p:nvPr>
            <p:ph type="ctrTitle"/>
          </p:nvPr>
        </p:nvSpPr>
        <p:spPr>
          <a:xfrm>
            <a:off x="1891350" y="218828"/>
            <a:ext cx="5361300" cy="993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Beneficios:</a:t>
            </a:r>
            <a:endParaRPr/>
          </a:p>
        </p:txBody>
      </p:sp>
      <p:pic>
        <p:nvPicPr>
          <p:cNvPr id="167" name="Google Shape;167;p19"/>
          <p:cNvPicPr preferRelativeResize="0"/>
          <p:nvPr/>
        </p:nvPicPr>
        <p:blipFill>
          <a:blip r:embed="rId3">
            <a:alphaModFix/>
          </a:blip>
          <a:stretch>
            <a:fillRect/>
          </a:stretch>
        </p:blipFill>
        <p:spPr>
          <a:xfrm>
            <a:off x="6388825" y="1365128"/>
            <a:ext cx="2549301" cy="2501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883259" y="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Limitaciones</a:t>
            </a:r>
            <a:endParaRPr/>
          </a:p>
        </p:txBody>
      </p:sp>
      <p:sp>
        <p:nvSpPr>
          <p:cNvPr id="173" name="Google Shape;173;p20"/>
          <p:cNvSpPr txBox="1"/>
          <p:nvPr/>
        </p:nvSpPr>
        <p:spPr>
          <a:xfrm>
            <a:off x="205300" y="1095000"/>
            <a:ext cx="5827800" cy="3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chemeClr val="dk2"/>
                </a:solidFill>
                <a:latin typeface="Calibri"/>
                <a:ea typeface="Calibri"/>
                <a:cs typeface="Calibri"/>
                <a:sym typeface="Calibri"/>
              </a:rPr>
              <a:t>- </a:t>
            </a:r>
            <a:r>
              <a:rPr lang="es" sz="1900">
                <a:solidFill>
                  <a:schemeClr val="dk2"/>
                </a:solidFill>
                <a:latin typeface="Calibri"/>
                <a:ea typeface="Calibri"/>
                <a:cs typeface="Calibri"/>
                <a:sym typeface="Calibri"/>
              </a:rPr>
              <a:t>No apto para problemas simples. </a:t>
            </a:r>
            <a:endParaRPr sz="1900">
              <a:solidFill>
                <a:schemeClr val="dk2"/>
              </a:solidFill>
              <a:latin typeface="Calibri"/>
              <a:ea typeface="Calibri"/>
              <a:cs typeface="Calibri"/>
              <a:sym typeface="Calibri"/>
            </a:endParaRPr>
          </a:p>
          <a:p>
            <a:pPr indent="0" lvl="0" marL="0" rtl="0" algn="l">
              <a:spcBef>
                <a:spcPts val="0"/>
              </a:spcBef>
              <a:spcAft>
                <a:spcPts val="0"/>
              </a:spcAft>
              <a:buNone/>
            </a:pPr>
            <a:r>
              <a:rPr lang="es" sz="1900">
                <a:solidFill>
                  <a:schemeClr val="dk2"/>
                </a:solidFill>
                <a:latin typeface="Calibri"/>
                <a:ea typeface="Calibri"/>
                <a:cs typeface="Calibri"/>
                <a:sym typeface="Calibri"/>
              </a:rPr>
              <a:t>- La necesidad de computadoras con alta potencia y capacidad de procesamiento. Ya que se necesita mucho espacio para almacenar el aumento de la población. </a:t>
            </a:r>
            <a:endParaRPr sz="1900">
              <a:solidFill>
                <a:schemeClr val="dk2"/>
              </a:solidFill>
              <a:latin typeface="Calibri"/>
              <a:ea typeface="Calibri"/>
              <a:cs typeface="Calibri"/>
              <a:sym typeface="Calibri"/>
            </a:endParaRPr>
          </a:p>
          <a:p>
            <a:pPr indent="0" lvl="0" marL="0" rtl="0" algn="l">
              <a:spcBef>
                <a:spcPts val="0"/>
              </a:spcBef>
              <a:spcAft>
                <a:spcPts val="0"/>
              </a:spcAft>
              <a:buNone/>
            </a:pPr>
            <a:r>
              <a:rPr lang="es" sz="1900">
                <a:solidFill>
                  <a:schemeClr val="dk2"/>
                </a:solidFill>
                <a:latin typeface="Calibri"/>
                <a:ea typeface="Calibri"/>
                <a:cs typeface="Calibri"/>
                <a:sym typeface="Calibri"/>
              </a:rPr>
              <a:t>- Toma más tiempo para producir un resultado si no hay suficiente potencia de procesamiento y capacidad informática. </a:t>
            </a:r>
            <a:endParaRPr sz="1900">
              <a:solidFill>
                <a:schemeClr val="dk2"/>
              </a:solidFill>
              <a:latin typeface="Calibri"/>
              <a:ea typeface="Calibri"/>
              <a:cs typeface="Calibri"/>
              <a:sym typeface="Calibri"/>
            </a:endParaRPr>
          </a:p>
          <a:p>
            <a:pPr indent="0" lvl="0" marL="0" rtl="0" algn="l">
              <a:spcBef>
                <a:spcPts val="0"/>
              </a:spcBef>
              <a:spcAft>
                <a:spcPts val="0"/>
              </a:spcAft>
              <a:buNone/>
            </a:pPr>
            <a:r>
              <a:rPr lang="es" sz="1900">
                <a:solidFill>
                  <a:schemeClr val="dk2"/>
                </a:solidFill>
                <a:latin typeface="Calibri"/>
                <a:ea typeface="Calibri"/>
                <a:cs typeface="Calibri"/>
                <a:sym typeface="Calibri"/>
              </a:rPr>
              <a:t>- No hay garantías de una solución óptima o de calidad. </a:t>
            </a:r>
            <a:endParaRPr sz="1900">
              <a:solidFill>
                <a:schemeClr val="dk2"/>
              </a:solidFill>
              <a:latin typeface="Calibri"/>
              <a:ea typeface="Calibri"/>
              <a:cs typeface="Calibri"/>
              <a:sym typeface="Calibri"/>
            </a:endParaRPr>
          </a:p>
          <a:p>
            <a:pPr indent="0" lvl="0" marL="0" rtl="0" algn="l">
              <a:spcBef>
                <a:spcPts val="0"/>
              </a:spcBef>
              <a:spcAft>
                <a:spcPts val="0"/>
              </a:spcAft>
              <a:buNone/>
            </a:pPr>
            <a:r>
              <a:rPr lang="es" sz="1900">
                <a:solidFill>
                  <a:schemeClr val="dk2"/>
                </a:solidFill>
                <a:latin typeface="Calibri"/>
                <a:ea typeface="Calibri"/>
                <a:cs typeface="Calibri"/>
                <a:sym typeface="Calibri"/>
              </a:rPr>
              <a:t>- Si se implementan incorrectamente, pueden no converger hacia la solución óptima. </a:t>
            </a:r>
            <a:endParaRPr sz="1900">
              <a:solidFill>
                <a:schemeClr val="dk2"/>
              </a:solidFill>
              <a:latin typeface="Calibri"/>
              <a:ea typeface="Calibri"/>
              <a:cs typeface="Calibri"/>
              <a:sym typeface="Calibri"/>
            </a:endParaRPr>
          </a:p>
        </p:txBody>
      </p:sp>
      <p:pic>
        <p:nvPicPr>
          <p:cNvPr id="174" name="Google Shape;174;p20"/>
          <p:cNvPicPr preferRelativeResize="0"/>
          <p:nvPr/>
        </p:nvPicPr>
        <p:blipFill>
          <a:blip r:embed="rId3">
            <a:alphaModFix/>
          </a:blip>
          <a:stretch>
            <a:fillRect/>
          </a:stretch>
        </p:blipFill>
        <p:spPr>
          <a:xfrm>
            <a:off x="7444700" y="3411275"/>
            <a:ext cx="1699300" cy="1732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Enfoque conexionista</a:t>
            </a:r>
            <a:endParaRPr/>
          </a:p>
        </p:txBody>
      </p:sp>
      <p:sp>
        <p:nvSpPr>
          <p:cNvPr id="180" name="Google Shape;180;p21"/>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